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95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400" dirty="0">
                <a:latin typeface="Arial" panose="020B0604020202020204" pitchFamily="34" charset="0"/>
                <a:cs typeface="Arial" panose="020B0604020202020204" pitchFamily="34" charset="0"/>
              </a:rPr>
              <a:t>Vascular events</a:t>
            </a:r>
          </a:p>
        </c:rich>
      </c:tx>
      <c:layout>
        <c:manualLayout>
          <c:xMode val="edge"/>
          <c:yMode val="edge"/>
          <c:x val="0.17595761844274177"/>
          <c:y val="2.5706056306383805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s-ES"/>
        </a:p>
      </c:txPr>
    </c:title>
    <c:autoTitleDeleted val="0"/>
    <c:plotArea>
      <c:layout/>
      <c:pieChart>
        <c:varyColors val="1"/>
        <c:ser>
          <c:idx val="0"/>
          <c:order val="0"/>
          <c:tx>
            <c:strRef>
              <c:f>Hoja1!$B$1</c:f>
              <c:strCache>
                <c:ptCount val="1"/>
                <c:pt idx="0">
                  <c:v>Vascular events</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Hoja1!$A$2:$A$5</c:f>
              <c:strCache>
                <c:ptCount val="3"/>
                <c:pt idx="0">
                  <c:v>&lt;5years</c:v>
                </c:pt>
                <c:pt idx="1">
                  <c:v>&gt;5years</c:v>
                </c:pt>
                <c:pt idx="2">
                  <c:v>None</c:v>
                </c:pt>
              </c:strCache>
            </c:strRef>
          </c:cat>
          <c:val>
            <c:numRef>
              <c:f>Hoja1!$B$2:$B$5</c:f>
              <c:numCache>
                <c:formatCode>0.00%</c:formatCode>
                <c:ptCount val="4"/>
                <c:pt idx="0">
                  <c:v>0.23899999999999999</c:v>
                </c:pt>
                <c:pt idx="1">
                  <c:v>0.17199999999999999</c:v>
                </c:pt>
                <c:pt idx="2">
                  <c:v>0.58899999999999997</c:v>
                </c:pt>
              </c:numCache>
            </c:numRef>
          </c:val>
          <c:extLst>
            <c:ext xmlns:c16="http://schemas.microsoft.com/office/drawing/2014/chart" uri="{C3380CC4-5D6E-409C-BE32-E72D297353CC}">
              <c16:uniqueId val="{00000000-54FE-419B-A8B2-4BFE2919401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3"/>
        <c:delete val="1"/>
      </c:legendEntry>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E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30/09/2021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30/09/2021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30/09/2021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30/09/2021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t>30/09/2021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t>30/09/2021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t>30/09/2021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t>30/09/2021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t>30/09/2021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30/09/2021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30/09/2021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t>30/09/2021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chart" Target="../charts/char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9144000" cy="1124744"/>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STENT RESTENOSIS PREDICTORS AFTER CAROTID ARTERY STENTING</a:t>
            </a:r>
          </a:p>
          <a:p>
            <a:pPr algn="ctr"/>
            <a:r>
              <a:rPr lang="en-US" sz="1200" b="1" dirty="0" smtClean="0">
                <a:solidFill>
                  <a:schemeClr val="tx1"/>
                </a:solidFill>
              </a:rPr>
              <a:t>Espinosa Rueda J; </a:t>
            </a:r>
            <a:r>
              <a:rPr lang="en-US" sz="1200" b="1" dirty="0" err="1" smtClean="0">
                <a:solidFill>
                  <a:schemeClr val="tx1"/>
                </a:solidFill>
              </a:rPr>
              <a:t>Ballesta</a:t>
            </a:r>
            <a:r>
              <a:rPr lang="en-US" sz="1200" b="1" dirty="0" smtClean="0">
                <a:solidFill>
                  <a:schemeClr val="tx1"/>
                </a:solidFill>
              </a:rPr>
              <a:t> </a:t>
            </a:r>
            <a:r>
              <a:rPr lang="en-US" sz="1200" b="1" dirty="0" err="1" smtClean="0">
                <a:solidFill>
                  <a:schemeClr val="tx1"/>
                </a:solidFill>
              </a:rPr>
              <a:t>Martínez</a:t>
            </a:r>
            <a:r>
              <a:rPr lang="en-US" sz="1200" b="1" dirty="0" smtClean="0">
                <a:solidFill>
                  <a:schemeClr val="tx1"/>
                </a:solidFill>
              </a:rPr>
              <a:t> S; </a:t>
            </a:r>
            <a:r>
              <a:rPr lang="en-US" sz="1200" b="1" dirty="0" err="1" smtClean="0">
                <a:solidFill>
                  <a:schemeClr val="tx1"/>
                </a:solidFill>
              </a:rPr>
              <a:t>Tejero</a:t>
            </a:r>
            <a:r>
              <a:rPr lang="en-US" sz="1200" b="1" dirty="0" smtClean="0">
                <a:solidFill>
                  <a:schemeClr val="tx1"/>
                </a:solidFill>
              </a:rPr>
              <a:t> </a:t>
            </a:r>
            <a:r>
              <a:rPr lang="en-US" sz="1200" b="1" dirty="0" err="1" smtClean="0">
                <a:solidFill>
                  <a:schemeClr val="tx1"/>
                </a:solidFill>
              </a:rPr>
              <a:t>Juste</a:t>
            </a:r>
            <a:r>
              <a:rPr lang="en-US" sz="1200" b="1" dirty="0" smtClean="0">
                <a:solidFill>
                  <a:schemeClr val="tx1"/>
                </a:solidFill>
              </a:rPr>
              <a:t> C. </a:t>
            </a:r>
            <a:endParaRPr lang="es-ES" sz="1200" dirty="0">
              <a:solidFill>
                <a:schemeClr val="tx1"/>
              </a:solidFill>
            </a:endParaRPr>
          </a:p>
        </p:txBody>
      </p:sp>
      <p:sp>
        <p:nvSpPr>
          <p:cNvPr id="5" name="Rectángulo 4"/>
          <p:cNvSpPr/>
          <p:nvPr/>
        </p:nvSpPr>
        <p:spPr>
          <a:xfrm>
            <a:off x="0" y="6237312"/>
            <a:ext cx="9144000" cy="62068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a:solidFill>
                <a:schemeClr val="tx1"/>
              </a:solidFill>
            </a:endParaRPr>
          </a:p>
        </p:txBody>
      </p:sp>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5791487"/>
            <a:ext cx="1835696" cy="1066513"/>
          </a:xfrm>
          <a:prstGeom prst="rect">
            <a:avLst/>
          </a:prstGeom>
        </p:spPr>
      </p:pic>
      <p:sp>
        <p:nvSpPr>
          <p:cNvPr id="8" name="Rectangle 1"/>
          <p:cNvSpPr>
            <a:spLocks noChangeArrowheads="1"/>
          </p:cNvSpPr>
          <p:nvPr/>
        </p:nvSpPr>
        <p:spPr bwMode="auto">
          <a:xfrm>
            <a:off x="0" y="1410148"/>
            <a:ext cx="7236296"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100" b="1" i="0" u="sng"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Introduction.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s-ES" sz="1100" b="1" i="0" u="sng"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1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long-term efficacy of carotid artery stenting is debated. Predictors of stent restenosis are not fully investigated. Our aim was to assess the incidence of long term restenosis after CAS and to identify some predictors of restenosis.</a:t>
            </a:r>
            <a:r>
              <a:rPr kumimoji="0" lang="es-ES" altLang="es-ES" sz="600" b="0" i="0" u="none" strike="noStrike" cap="none" normalizeH="0" baseline="0" dirty="0" smtClean="0">
                <a:ln>
                  <a:noFill/>
                </a:ln>
                <a:solidFill>
                  <a:schemeClr val="tx1"/>
                </a:solidFill>
                <a:effectLst/>
              </a:rPr>
              <a:t> </a:t>
            </a: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2"/>
          <p:cNvSpPr>
            <a:spLocks noChangeArrowheads="1"/>
          </p:cNvSpPr>
          <p:nvPr/>
        </p:nvSpPr>
        <p:spPr bwMode="auto">
          <a:xfrm>
            <a:off x="18184" y="2336250"/>
            <a:ext cx="421196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100" b="1" i="0" u="sng"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Material and methods.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s-ES" sz="1100" b="1" u="sng"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1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We retrospectively selected 251 treated patients and we study the overall survival, for freedom from stroke or death and from restenosis. To correlate clinical, radiological, and procedural variables to stent restenosis, an univariate analysis was performed while to determine independent predictors of restenosis, a multivariate analysis was applied.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s-ES" sz="11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3"/>
          <p:cNvSpPr>
            <a:spLocks noChangeArrowheads="1"/>
          </p:cNvSpPr>
          <p:nvPr/>
        </p:nvSpPr>
        <p:spPr bwMode="auto">
          <a:xfrm>
            <a:off x="18184" y="3828053"/>
            <a:ext cx="8323058" cy="235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100" b="1" i="0" u="sng"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Results.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s-ES" sz="11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1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We obtained 251 patients, 82.5% male and with a mean of 70 ± 9 years of age. All patients had carotid duplex ultrasound immediately after the procedure and at 1, 6 and every 6 to 12 months thereafter. Outcomes of interest included freedom from in-stent restenosis of at least 50%, freedom from </a:t>
            </a:r>
            <a:r>
              <a:rPr kumimoji="0" lang="en-US" altLang="es-ES" sz="11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reintervention</a:t>
            </a:r>
            <a:r>
              <a:rPr kumimoji="0" lang="en-US" altLang="es-ES" sz="11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survival, stroke and transient ischemic attack. Mean follow-up was 7±3,42 years. Late carotid in-stent restenosis was observed in 16 patients (6,37%). 23.9% suffered a major vascular event at 5 years and, of the remaining, 17.2% presented it more than 5 years after stent placement; the mortality rate from vascular causes was 3.2% and 6.4% </a:t>
            </a:r>
            <a:r>
              <a:rPr kumimoji="0" lang="en-US" altLang="es-ES" sz="11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respectively.The</a:t>
            </a:r>
            <a:r>
              <a:rPr kumimoji="0" lang="en-US" altLang="es-ES" sz="11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following were analyzed as determining factors: hypertension, dyslipidemia, smoke and alcohol, ischemic heart disease, cardiac arrhythmias, valve disease, DM, episodes of repeated TIA or stroke, chronic renal disease, cervical radiation therapy, use of ASA, </a:t>
            </a:r>
            <a:r>
              <a:rPr kumimoji="0" lang="en-US" altLang="es-ES" sz="11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clopidogrel</a:t>
            </a:r>
            <a:r>
              <a:rPr kumimoji="0" lang="en-US" altLang="es-ES" sz="11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or anticoagulants, and chronic venous disease. Only the existence of the latter was significant in a future stenosis.</a:t>
            </a:r>
            <a:r>
              <a:rPr kumimoji="0" lang="es-ES" altLang="es-ES" sz="600" b="0" i="0" u="none" strike="noStrike" cap="none" normalizeH="0" baseline="0" dirty="0" smtClean="0">
                <a:ln>
                  <a:noFill/>
                </a:ln>
                <a:solidFill>
                  <a:schemeClr val="tx1"/>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100" b="1" i="0" u="sng"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Conclusions. </a:t>
            </a:r>
            <a:endParaRPr kumimoji="0" lang="en-US" altLang="es-ES" sz="11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1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 our CAS experience, encouraging long-term results seem that peripheral </a:t>
            </a:r>
            <a:r>
              <a:rPr kumimoji="0" lang="en-US" altLang="es-ES" sz="11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arteriopathy</a:t>
            </a:r>
            <a:r>
              <a:rPr kumimoji="0" lang="en-US" altLang="es-ES" sz="11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has to be considered to facilitate restenosis.</a:t>
            </a:r>
            <a:r>
              <a:rPr kumimoji="0" lang="es-ES" altLang="es-ES" sz="600" b="0" i="0" u="none" strike="noStrike" cap="none" normalizeH="0" baseline="0" dirty="0" smtClean="0">
                <a:ln>
                  <a:noFill/>
                </a:ln>
                <a:solidFill>
                  <a:schemeClr val="tx1"/>
                </a:solidFill>
                <a:effectLst/>
              </a:rPr>
              <a:t> </a:t>
            </a: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14" name="Gráfico 13"/>
          <p:cNvGraphicFramePr/>
          <p:nvPr>
            <p:extLst>
              <p:ext uri="{D42A27DB-BD31-4B8C-83A1-F6EECF244321}">
                <p14:modId xmlns:p14="http://schemas.microsoft.com/office/powerpoint/2010/main" val="1096343220"/>
              </p:ext>
            </p:extLst>
          </p:nvPr>
        </p:nvGraphicFramePr>
        <p:xfrm>
          <a:off x="6372200" y="2221243"/>
          <a:ext cx="2640124" cy="1818774"/>
        </p:xfrm>
        <a:graphic>
          <a:graphicData uri="http://schemas.openxmlformats.org/drawingml/2006/chart">
            <c:chart xmlns:c="http://schemas.openxmlformats.org/drawingml/2006/chart" xmlns:r="http://schemas.openxmlformats.org/officeDocument/2006/relationships" r:id="rId5"/>
          </a:graphicData>
        </a:graphic>
      </p:graphicFrame>
      <p:pic>
        <p:nvPicPr>
          <p:cNvPr id="17" name="Audio 1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048122189"/>
      </p:ext>
    </p:extLst>
  </p:cSld>
  <p:clrMapOvr>
    <a:masterClrMapping/>
  </p:clrMapOvr>
  <mc:AlternateContent xmlns:mc="http://schemas.openxmlformats.org/markup-compatibility/2006">
    <mc:Choice xmlns:p14="http://schemas.microsoft.com/office/powerpoint/2010/main" Requires="p14">
      <p:transition spd="slow" p14:dur="2000" advTm="117034"/>
    </mc:Choice>
    <mc:Fallback>
      <p:transition spd="slow" advTm="1170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341</Words>
  <Application>Microsoft Office PowerPoint</Application>
  <PresentationFormat>Presentación en pantalla (4:3)</PresentationFormat>
  <Paragraphs>16</Paragraphs>
  <Slides>1</Slides>
  <Notes>0</Notes>
  <HiddenSlides>0</HiddenSlides>
  <MMClips>1</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Arial</vt:lpstr>
      <vt:lpstr>Calibri</vt:lpstr>
      <vt:lpstr>Times New Roman</vt:lpstr>
      <vt:lpstr>Tema de Office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Judith</dc:creator>
  <cp:lastModifiedBy>HCUZ</cp:lastModifiedBy>
  <cp:revision>3</cp:revision>
  <dcterms:created xsi:type="dcterms:W3CDTF">2021-09-29T15:59:49Z</dcterms:created>
  <dcterms:modified xsi:type="dcterms:W3CDTF">2021-09-30T21:56:24Z</dcterms:modified>
</cp:coreProperties>
</file>